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535353"/>
        </a:solidFill>
        <a:effectLst/>
        <a:uFillTx/>
        <a:latin typeface="+mn-lt"/>
        <a:ea typeface="+mn-ea"/>
        <a:cs typeface="+mn-cs"/>
        <a:sym typeface="Gill Sans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AB180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satOff val="1848"/>
              <a:lumOff val="-15262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6">
                  <a:satOff val="1848"/>
                  <a:lumOff val="-15262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0" cap="flat">
              <a:noFill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0" cap="flat">
              <a:noFill/>
              <a:miter lim="400000"/>
            </a:ln>
          </a:insideH>
          <a:insideV>
            <a:ln w="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08785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5E6E5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A5F5E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E5E6E5"/>
          </a:solidFill>
        </a:fill>
      </a:tcStyle>
    </a:firstCol>
    <a:la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lastRow>
    <a:firstRow>
      <a:tcTxStyle b="off" i="off">
        <a:fontRef idx="minor">
          <a:srgbClr val="5A5F5E"/>
        </a:fontRef>
        <a:srgbClr val="5A5F5E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CCCCC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A5F5E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5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A5F5E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5A5F5E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A5F5E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9" name="Shape 8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355600" y="2044700"/>
            <a:ext cx="12293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355600" y="5270500"/>
            <a:ext cx="12293600" cy="12954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title"/>
          </p:nvPr>
        </p:nvSpPr>
        <p:spPr>
          <a:xfrm>
            <a:off x="355600" y="3251200"/>
            <a:ext cx="12293600" cy="32385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355600" y="1016000"/>
            <a:ext cx="5892800" cy="38862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31" name="Shape 31"/>
          <p:cNvSpPr/>
          <p:nvPr>
            <p:ph type="body" sz="quarter" idx="1"/>
          </p:nvPr>
        </p:nvSpPr>
        <p:spPr>
          <a:xfrm>
            <a:off x="355600" y="4889500"/>
            <a:ext cx="5892800" cy="3886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2" name="Shape 3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0" name="Shape 4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8" name="Shape 48"/>
          <p:cNvSpPr/>
          <p:nvPr>
            <p:ph type="body" idx="1"/>
          </p:nvPr>
        </p:nvSpPr>
        <p:spPr>
          <a:xfrm>
            <a:off x="355600" y="1843037"/>
            <a:ext cx="12293600" cy="5447805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7" name="Shape 57"/>
          <p:cNvSpPr/>
          <p:nvPr>
            <p:ph type="body" sz="half" idx="1"/>
          </p:nvPr>
        </p:nvSpPr>
        <p:spPr>
          <a:xfrm>
            <a:off x="355600" y="2247900"/>
            <a:ext cx="5892800" cy="6299200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body" idx="1"/>
          </p:nvPr>
        </p:nvSpPr>
        <p:spPr>
          <a:xfrm>
            <a:off x="762000" y="762000"/>
            <a:ext cx="11468100" cy="8216900"/>
          </a:xfrm>
          <a:prstGeom prst="rect">
            <a:avLst/>
          </a:prstGeom>
        </p:spPr>
        <p:txBody>
          <a:bodyPr/>
          <a:lstStyle>
            <a:lvl1pPr marL="520700" indent="-520700">
              <a:lnSpc>
                <a:spcPct val="120000"/>
              </a:lnSpc>
              <a:spcBef>
                <a:spcPts val="4600"/>
              </a:spcBef>
              <a:defRPr sz="4600"/>
            </a:lvl1pPr>
            <a:lvl2pPr marL="1041400" indent="-520700">
              <a:lnSpc>
                <a:spcPct val="120000"/>
              </a:lnSpc>
              <a:spcBef>
                <a:spcPts val="4600"/>
              </a:spcBef>
              <a:defRPr sz="4600"/>
            </a:lvl2pPr>
            <a:lvl3pPr marL="1562100" indent="-520700">
              <a:lnSpc>
                <a:spcPct val="120000"/>
              </a:lnSpc>
              <a:spcBef>
                <a:spcPts val="4600"/>
              </a:spcBef>
              <a:defRPr sz="4600"/>
            </a:lvl3pPr>
            <a:lvl4pPr marL="2082800" indent="-520700">
              <a:lnSpc>
                <a:spcPct val="120000"/>
              </a:lnSpc>
              <a:spcBef>
                <a:spcPts val="4600"/>
              </a:spcBef>
              <a:defRPr sz="4600"/>
            </a:lvl4pPr>
            <a:lvl5pPr marL="2603500" indent="-520700">
              <a:lnSpc>
                <a:spcPct val="120000"/>
              </a:lnSpc>
              <a:spcBef>
                <a:spcPts val="4600"/>
              </a:spcBef>
              <a:defRPr sz="46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6" name="Shape 6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type="body" sz="quarter" idx="13"/>
          </p:nvPr>
        </p:nvSpPr>
        <p:spPr>
          <a:xfrm>
            <a:off x="1270000" y="5689600"/>
            <a:ext cx="10464800" cy="5080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800"/>
            </a:lvl1pPr>
          </a:lstStyle>
          <a:p>
            <a:pPr/>
            <a:r>
              <a:t>– Juan López</a:t>
            </a:r>
          </a:p>
        </p:txBody>
      </p:sp>
      <p:sp>
        <p:nvSpPr>
          <p:cNvPr id="74" name="Shape 74"/>
          <p:cNvSpPr/>
          <p:nvPr>
            <p:ph type="body" sz="quarter" idx="14"/>
          </p:nvPr>
        </p:nvSpPr>
        <p:spPr>
          <a:xfrm>
            <a:off x="1270000" y="4152900"/>
            <a:ext cx="10464800" cy="6477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pPr/>
            <a:r>
              <a:t>“Escribir una cita aquí”</a:t>
            </a:r>
          </a:p>
        </p:txBody>
      </p:sp>
      <p:sp>
        <p:nvSpPr>
          <p:cNvPr id="75" name="Shape 7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355600" y="254000"/>
            <a:ext cx="122936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Shape 3"/>
          <p:cNvSpPr/>
          <p:nvPr/>
        </p:nvSpPr>
        <p:spPr>
          <a:xfrm>
            <a:off x="736674" y="9010650"/>
            <a:ext cx="549989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r">
              <a:defRPr sz="3000"/>
            </a:pPr>
            <a:r>
              <a:rPr b="1" sz="2300">
                <a:latin typeface="Gill Sans"/>
                <a:ea typeface="Gill Sans"/>
                <a:cs typeface="Gill Sans"/>
                <a:sym typeface="Gill Sans"/>
              </a:rPr>
              <a:t>@marcosDLCS</a:t>
            </a:r>
            <a:r>
              <a:t> - Flexbox workshop</a:t>
            </a:r>
          </a:p>
        </p:txBody>
      </p:sp>
      <p:pic>
        <p:nvPicPr>
          <p:cNvPr id="4" name="twitter_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3077" y="9166528"/>
            <a:ext cx="366099" cy="29784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>
            <p:ph type="body" idx="1"/>
          </p:nvPr>
        </p:nvSpPr>
        <p:spPr>
          <a:xfrm>
            <a:off x="355600" y="2730500"/>
            <a:ext cx="12293600" cy="629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" name="Shape 6"/>
          <p:cNvSpPr/>
          <p:nvPr>
            <p:ph type="sldNum" sz="quarter" idx="2"/>
          </p:nvPr>
        </p:nvSpPr>
        <p:spPr>
          <a:xfrm>
            <a:off x="6324599" y="9271000"/>
            <a:ext cx="342901" cy="355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2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titleStyle>
    <p:bodyStyle>
      <a:lvl1pPr marL="431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1pPr>
      <a:lvl2pPr marL="863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2pPr>
      <a:lvl3pPr marL="1295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3pPr>
      <a:lvl4pPr marL="1727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4pPr>
      <a:lvl5pPr marL="21590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5pPr>
      <a:lvl6pPr marL="25908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6pPr>
      <a:lvl7pPr marL="30226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7pPr>
      <a:lvl8pPr marL="34544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8pPr>
      <a:lvl9pPr marL="3886200" marR="0" indent="-431800" algn="l" defTabSz="584200" rtl="0" latinLnBrk="0">
        <a:lnSpc>
          <a:spcPct val="100000"/>
        </a:lnSpc>
        <a:spcBef>
          <a:spcPts val="3800"/>
        </a:spcBef>
        <a:spcAft>
          <a:spcPts val="0"/>
        </a:spcAft>
        <a:buClrTx/>
        <a:buSzPct val="82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535353"/>
          </a:solidFill>
          <a:uFillTx/>
          <a:latin typeface="+mn-lt"/>
          <a:ea typeface="+mn-ea"/>
          <a:cs typeface="+mn-cs"/>
          <a:sym typeface="Gill Sans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Gill Sans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Relationship Id="rId3" Type="http://schemas.openxmlformats.org/officeDocument/2006/relationships/image" Target="../media/image5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tif"/><Relationship Id="rId3" Type="http://schemas.openxmlformats.org/officeDocument/2006/relationships/image" Target="../media/image8.tif"/><Relationship Id="rId4" Type="http://schemas.openxmlformats.org/officeDocument/2006/relationships/image" Target="../media/image9.tif"/><Relationship Id="rId5" Type="http://schemas.openxmlformats.org/officeDocument/2006/relationships/image" Target="../media/image10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marcosDLCS/css-flexbox-grid-course" TargetMode="External"/><Relationship Id="rId3" Type="http://schemas.openxmlformats.org/officeDocument/2006/relationships/image" Target="../media/image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w3.org/TR/css-flexbox-1/" TargetMode="External"/><Relationship Id="rId3" Type="http://schemas.openxmlformats.org/officeDocument/2006/relationships/hyperlink" Target="https://css-tricks.com/snippets/css/a-guide-to-flexbox/" TargetMode="External"/><Relationship Id="rId4" Type="http://schemas.openxmlformats.org/officeDocument/2006/relationships/hyperlink" Target="https://egghead.io/courses/flexbox-fundamentals" TargetMode="External"/><Relationship Id="rId5" Type="http://schemas.openxmlformats.org/officeDocument/2006/relationships/hyperlink" Target="https://www.youtube.com/watch?v=job5SOuS7Ko" TargetMode="Externa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flexboxfroggy.com/" TargetMode="External"/><Relationship Id="rId3" Type="http://schemas.openxmlformats.org/officeDocument/2006/relationships/hyperlink" Target="http://www.flexboxdefense.com/" TargetMode="External"/><Relationship Id="rId4" Type="http://schemas.openxmlformats.org/officeDocument/2006/relationships/hyperlink" Target="https://codepen.io/marcosDLCS/pen/peWeJz" TargetMode="External"/><Relationship Id="rId5" Type="http://schemas.openxmlformats.org/officeDocument/2006/relationships/hyperlink" Target="https://codepen.io/marcosDLCS/pen/wJrJaR" TargetMode="Externa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codepen.io/marcosDLCS/pen/WpZpvW" TargetMode="External"/><Relationship Id="rId3" Type="http://schemas.openxmlformats.org/officeDocument/2006/relationships/hyperlink" Target="https://codepen.io/marcosDLCS/pen/WpZpPQ" TargetMode="External"/><Relationship Id="rId4" Type="http://schemas.openxmlformats.org/officeDocument/2006/relationships/hyperlink" Target="https://scotch.io/tutorials/a-visual-guide-to-css3-flexbox-properties" TargetMode="External"/><Relationship Id="rId5" Type="http://schemas.openxmlformats.org/officeDocument/2006/relationships/hyperlink" Target="https://scotch.io/tutorials/making-our-flexbox-grid-responsive" TargetMode="External"/><Relationship Id="rId6" Type="http://schemas.openxmlformats.org/officeDocument/2006/relationships/hyperlink" Target="https://codepen.io/SoyEva/pen/qrmpmL" TargetMode="Externa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2.tif"/><Relationship Id="rId4" Type="http://schemas.openxmlformats.org/officeDocument/2006/relationships/image" Target="../media/image3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3"/>
          <p:cNvGrpSpPr/>
          <p:nvPr/>
        </p:nvGrpSpPr>
        <p:grpSpPr>
          <a:xfrm>
            <a:off x="747829" y="156184"/>
            <a:ext cx="11509142" cy="7792746"/>
            <a:chOff x="0" y="0"/>
            <a:chExt cx="11509140" cy="7792745"/>
          </a:xfrm>
        </p:grpSpPr>
        <p:pic>
          <p:nvPicPr>
            <p:cNvPr id="92" name="pasted-image.tif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88900" y="50800"/>
              <a:ext cx="11331341" cy="7551446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91" name="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509141" cy="7792746"/>
            </a:xfrm>
            <a:prstGeom prst="rect">
              <a:avLst/>
            </a:prstGeom>
            <a:effectLst/>
          </p:spPr>
        </p:pic>
      </p:grpSp>
      <p:sp>
        <p:nvSpPr>
          <p:cNvPr id="94" name="Shape 94"/>
          <p:cNvSpPr/>
          <p:nvPr/>
        </p:nvSpPr>
        <p:spPr>
          <a:xfrm>
            <a:off x="2596703" y="7785099"/>
            <a:ext cx="7811394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6000">
                <a:latin typeface="Gill Sans SemiBold"/>
                <a:ea typeface="Gill Sans SemiBold"/>
                <a:cs typeface="Gill Sans SemiBold"/>
                <a:sym typeface="Gill Sans SemiBold"/>
              </a:defRPr>
            </a:lvl1pPr>
          </a:lstStyle>
          <a:p>
            <a:pPr/>
            <a:r>
              <a:t>Flexbox workshop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xfrm>
            <a:off x="726578" y="469900"/>
            <a:ext cx="11551643" cy="137160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6800"/>
            </a:lvl1pPr>
          </a:lstStyle>
          <a:p>
            <a:pPr/>
            <a:r>
              <a:t>¿PUEDO USARLO?</a:t>
            </a:r>
          </a:p>
        </p:txBody>
      </p:sp>
      <p:sp>
        <p:nvSpPr>
          <p:cNvPr id="139" name="Shape 139"/>
          <p:cNvSpPr/>
          <p:nvPr>
            <p:ph type="body" sz="quarter" idx="4294967295"/>
          </p:nvPr>
        </p:nvSpPr>
        <p:spPr>
          <a:xfrm>
            <a:off x="614908" y="2123033"/>
            <a:ext cx="11774984" cy="952036"/>
          </a:xfrm>
          <a:prstGeom prst="rect">
            <a:avLst/>
          </a:prstGeom>
        </p:spPr>
        <p:txBody>
          <a:bodyPr lIns="28575" tIns="28575" rIns="28575" bIns="28575"/>
          <a:lstStyle>
            <a:lvl1pPr marL="475421" indent="-475421">
              <a:lnSpc>
                <a:spcPct val="150000"/>
              </a:lnSpc>
              <a:spcBef>
                <a:spcPts val="4600"/>
              </a:spcBef>
              <a:buChar char="-"/>
              <a:defRPr sz="4200"/>
            </a:lvl1pPr>
          </a:lstStyle>
          <a:p>
            <a:pPr/>
            <a:r>
              <a:t>Sí (con cuidado)</a:t>
            </a:r>
          </a:p>
        </p:txBody>
      </p:sp>
      <p:pic>
        <p:nvPicPr>
          <p:cNvPr id="140" name="Captura de pantalla 2017-02-20 a las 19.21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4908" y="3145361"/>
            <a:ext cx="11774984" cy="265007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pic>
        <p:nvPicPr>
          <p:cNvPr id="141" name="Captura de pantalla 2017-02-20 a las 19.22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1360" y="5915124"/>
            <a:ext cx="9582080" cy="2736782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0" grpId="2"/>
      <p:bldP build="whole" bldLvl="1" animBg="1" rev="0" advAuto="0" spid="139" grpId="1"/>
      <p:bldP build="whole" bldLvl="1" animBg="1" rev="0" advAuto="0" spid="141" grpId="3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xfrm>
            <a:off x="808434" y="787400"/>
            <a:ext cx="11387932" cy="1371601"/>
          </a:xfrm>
          <a:prstGeom prst="rect">
            <a:avLst/>
          </a:prstGeom>
        </p:spPr>
        <p:txBody>
          <a:bodyPr lIns="28575" tIns="28575" rIns="28575" bIns="28575"/>
          <a:lstStyle>
            <a:lvl1pPr defTabSz="514095">
              <a:defRPr sz="5984"/>
            </a:lvl1pPr>
          </a:lstStyle>
          <a:p>
            <a:pPr/>
            <a:r>
              <a:t>Algunos conceptos básicos</a:t>
            </a:r>
          </a:p>
        </p:txBody>
      </p:sp>
      <p:pic>
        <p:nvPicPr>
          <p:cNvPr id="144" name="Captura de pantalla 2017-02-20 a las 21.33.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9050" y="2966107"/>
            <a:ext cx="12506700" cy="493222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/>
          </p:nvPr>
        </p:nvSpPr>
        <p:spPr>
          <a:xfrm>
            <a:off x="808434" y="787400"/>
            <a:ext cx="11387932" cy="1371601"/>
          </a:xfrm>
          <a:prstGeom prst="rect">
            <a:avLst/>
          </a:prstGeom>
        </p:spPr>
        <p:txBody>
          <a:bodyPr lIns="28575" tIns="28575" rIns="28575" bIns="28575"/>
          <a:lstStyle>
            <a:lvl1pPr defTabSz="514095">
              <a:defRPr sz="5984"/>
            </a:lvl1pPr>
          </a:lstStyle>
          <a:p>
            <a:pPr/>
            <a:r>
              <a:t>Algunos conceptos básicos</a:t>
            </a:r>
          </a:p>
        </p:txBody>
      </p:sp>
      <p:pic>
        <p:nvPicPr>
          <p:cNvPr id="147" name="Captura de pantalla 2017-02-20 a las 21.33.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9945" y="2118715"/>
            <a:ext cx="9696658" cy="6586187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9767" y="2107943"/>
            <a:ext cx="1954895" cy="1751906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hape 150"/>
          <p:cNvSpPr/>
          <p:nvPr>
            <p:ph type="title"/>
          </p:nvPr>
        </p:nvSpPr>
        <p:spPr>
          <a:xfrm>
            <a:off x="808434" y="787400"/>
            <a:ext cx="11387932" cy="1371601"/>
          </a:xfrm>
          <a:prstGeom prst="rect">
            <a:avLst/>
          </a:prstGeom>
        </p:spPr>
        <p:txBody>
          <a:bodyPr lIns="28575" tIns="28575" rIns="28575" bIns="28575"/>
          <a:lstStyle>
            <a:lvl1pPr defTabSz="525779">
              <a:defRPr sz="6119"/>
            </a:lvl1pPr>
          </a:lstStyle>
          <a:p>
            <a:pPr/>
            <a:r>
              <a:t>propiedades para los padres</a:t>
            </a:r>
          </a:p>
        </p:txBody>
      </p:sp>
      <p:pic>
        <p:nvPicPr>
          <p:cNvPr id="151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0095" y="3924672"/>
            <a:ext cx="3248065" cy="4609859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7434937" y="2525358"/>
            <a:ext cx="1764556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¡ Justifícame papi !</a:t>
            </a:r>
          </a:p>
        </p:txBody>
      </p:sp>
      <p:pic>
        <p:nvPicPr>
          <p:cNvPr id="15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10940940" y="3634537"/>
            <a:ext cx="1530525" cy="1371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/>
        </p:nvSpPr>
        <p:spPr>
          <a:xfrm>
            <a:off x="11062235" y="3990147"/>
            <a:ext cx="1287935" cy="393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2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Te lo dije</a:t>
            </a:r>
          </a:p>
        </p:txBody>
      </p:sp>
      <p:sp>
        <p:nvSpPr>
          <p:cNvPr id="155" name="Shape 155"/>
          <p:cNvSpPr/>
          <p:nvPr/>
        </p:nvSpPr>
        <p:spPr>
          <a:xfrm>
            <a:off x="1141131" y="2406650"/>
            <a:ext cx="4325859" cy="6153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/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4200"/>
            </a:pPr>
            <a:r>
              <a:t>Display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4200"/>
            </a:pPr>
            <a:r>
              <a:t>Flex-direction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4200"/>
            </a:pPr>
            <a:r>
              <a:t>Flex-wrap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4200"/>
            </a:pPr>
            <a:r>
              <a:t>Flex-flow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4200"/>
            </a:pPr>
            <a:r>
              <a:t>Justify-content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4200"/>
            </a:pPr>
            <a:r>
              <a:t>Align-items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4200"/>
            </a:pPr>
            <a:r>
              <a:t>Align-content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xfrm>
            <a:off x="808434" y="787400"/>
            <a:ext cx="11387932" cy="1371601"/>
          </a:xfrm>
          <a:prstGeom prst="rect">
            <a:avLst/>
          </a:prstGeom>
        </p:spPr>
        <p:txBody>
          <a:bodyPr lIns="28575" tIns="28575" rIns="28575" bIns="28575"/>
          <a:lstStyle>
            <a:lvl1pPr defTabSz="566674">
              <a:defRPr sz="6596"/>
            </a:lvl1pPr>
          </a:lstStyle>
          <a:p>
            <a:pPr/>
            <a:r>
              <a:t>Propiedades para los hijos</a:t>
            </a:r>
          </a:p>
        </p:txBody>
      </p:sp>
      <p:pic>
        <p:nvPicPr>
          <p:cNvPr id="15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43770" y="3524973"/>
            <a:ext cx="3869559" cy="3869558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Shape 159"/>
          <p:cNvSpPr/>
          <p:nvPr/>
        </p:nvSpPr>
        <p:spPr>
          <a:xfrm>
            <a:off x="1141131" y="2863850"/>
            <a:ext cx="3403931" cy="5238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/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4200"/>
            </a:pPr>
            <a:r>
              <a:t>Order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4200"/>
            </a:pPr>
            <a:r>
              <a:t>Flex-grow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4200"/>
            </a:pPr>
            <a:r>
              <a:t>Flex-shrink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4200"/>
            </a:pPr>
            <a:r>
              <a:t>Flex-basis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4200"/>
            </a:pPr>
            <a:r>
              <a:t>Flex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  <a:defRPr sz="4200"/>
            </a:pPr>
            <a:r>
              <a:t>Align-self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59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xfrm>
            <a:off x="808434" y="787400"/>
            <a:ext cx="11387932" cy="1371601"/>
          </a:xfrm>
          <a:prstGeom prst="rect">
            <a:avLst/>
          </a:prstGeom>
        </p:spPr>
        <p:txBody>
          <a:bodyPr lIns="28575" tIns="28575" rIns="28575" bIns="28575"/>
          <a:lstStyle>
            <a:lvl1pPr defTabSz="525779">
              <a:defRPr sz="6119"/>
            </a:lvl1pPr>
          </a:lstStyle>
          <a:p>
            <a:pPr/>
            <a:r>
              <a:t>Conceptos para no olvidar</a:t>
            </a:r>
          </a:p>
        </p:txBody>
      </p:sp>
      <p:sp>
        <p:nvSpPr>
          <p:cNvPr id="162" name="Shape 162"/>
          <p:cNvSpPr/>
          <p:nvPr/>
        </p:nvSpPr>
        <p:spPr>
          <a:xfrm>
            <a:off x="599984" y="4010039"/>
            <a:ext cx="5752143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latin typeface="Gill Sans"/>
                <a:ea typeface="Gill Sans"/>
                <a:cs typeface="Gill Sans"/>
                <a:sym typeface="Gill Sans"/>
              </a:defRPr>
            </a:pPr>
            <a:r>
              <a:t>Empieza YA a usar Flexbox</a:t>
            </a:r>
          </a:p>
          <a:p>
            <a:pPr>
              <a:defRPr i="1" sz="2500">
                <a:latin typeface="Gill Sans"/>
                <a:ea typeface="Gill Sans"/>
                <a:cs typeface="Gill Sans"/>
                <a:sym typeface="Gill Sans"/>
              </a:defRPr>
            </a:pPr>
            <a:r>
              <a:t>(aunque debes tener cuidado con IE)</a:t>
            </a:r>
          </a:p>
        </p:txBody>
      </p:sp>
      <p:sp>
        <p:nvSpPr>
          <p:cNvPr id="163" name="Shape 163"/>
          <p:cNvSpPr/>
          <p:nvPr/>
        </p:nvSpPr>
        <p:spPr>
          <a:xfrm>
            <a:off x="6830150" y="4020184"/>
            <a:ext cx="5499894" cy="901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latin typeface="Gill Sans"/>
                <a:ea typeface="Gill Sans"/>
                <a:cs typeface="Gill Sans"/>
                <a:sym typeface="Gill Sans"/>
              </a:defRPr>
            </a:pPr>
            <a:r>
              <a:t>Ayúdate de herramientas</a:t>
            </a:r>
          </a:p>
          <a:p>
            <a:pPr>
              <a:defRPr i="1" sz="2500">
                <a:latin typeface="Gill Sans"/>
                <a:ea typeface="Gill Sans"/>
                <a:cs typeface="Gill Sans"/>
                <a:sym typeface="Gill Sans"/>
              </a:defRPr>
            </a:pPr>
            <a:r>
              <a:t>(SASS, autoprefixer, Prepros, PostCSS)</a:t>
            </a:r>
          </a:p>
        </p:txBody>
      </p:sp>
      <p:sp>
        <p:nvSpPr>
          <p:cNvPr id="164" name="Shape 164"/>
          <p:cNvSpPr/>
          <p:nvPr/>
        </p:nvSpPr>
        <p:spPr>
          <a:xfrm>
            <a:off x="563866" y="7260833"/>
            <a:ext cx="5824379" cy="939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t>‘Can I Use’ no sirve sólo</a:t>
            </a:r>
          </a:p>
          <a:p>
            <a:pPr>
              <a:defRPr b="1" sz="2800">
                <a:latin typeface="Gill Sans"/>
                <a:ea typeface="Gill Sans"/>
                <a:cs typeface="Gill Sans"/>
                <a:sym typeface="Gill Sans"/>
              </a:defRPr>
            </a:pPr>
            <a:r>
              <a:t>para comprobar compatibilidad</a:t>
            </a:r>
          </a:p>
        </p:txBody>
      </p:sp>
      <p:sp>
        <p:nvSpPr>
          <p:cNvPr id="165" name="Shape 165"/>
          <p:cNvSpPr/>
          <p:nvPr/>
        </p:nvSpPr>
        <p:spPr>
          <a:xfrm>
            <a:off x="6749234" y="7235433"/>
            <a:ext cx="5661726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b="1" sz="3000">
                <a:latin typeface="Gill Sans"/>
                <a:ea typeface="Gill Sans"/>
                <a:cs typeface="Gill Sans"/>
                <a:sym typeface="Gill Sans"/>
              </a:defRPr>
            </a:pPr>
            <a:r>
              <a:t>¿Necesitas más?</a:t>
            </a:r>
          </a:p>
          <a:p>
            <a:pPr>
              <a:defRPr b="1" sz="3000">
                <a:latin typeface="Gill Sans"/>
                <a:ea typeface="Gill Sans"/>
                <a:cs typeface="Gill Sans"/>
                <a:sym typeface="Gill Sans"/>
              </a:defRPr>
            </a:pPr>
            <a:r>
              <a:t>Echa on ojo a CSS Grid</a:t>
            </a:r>
          </a:p>
        </p:txBody>
      </p:sp>
      <p:pic>
        <p:nvPicPr>
          <p:cNvPr id="16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90255" y="2523753"/>
            <a:ext cx="1371601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97694" y="2537295"/>
            <a:ext cx="1364806" cy="136480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897694" y="5634658"/>
            <a:ext cx="1364806" cy="136480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40955" y="5599511"/>
            <a:ext cx="2870201" cy="14351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4" grpId="5"/>
      <p:bldP build="whole" bldLvl="1" animBg="1" rev="0" advAuto="0" spid="169" grpId="6"/>
      <p:bldP build="whole" bldLvl="1" animBg="1" rev="0" advAuto="0" spid="168" grpId="8"/>
      <p:bldP build="whole" bldLvl="1" animBg="1" rev="0" advAuto="0" spid="166" grpId="2"/>
      <p:bldP build="whole" bldLvl="1" animBg="1" rev="0" advAuto="0" spid="165" grpId="7"/>
      <p:bldP build="whole" bldLvl="1" animBg="1" rev="0" advAuto="0" spid="167" grpId="4"/>
      <p:bldP build="whole" bldLvl="1" animBg="1" rev="0" advAuto="0" spid="162" grpId="1"/>
      <p:bldP build="whole" bldLvl="1" animBg="1" rev="0" advAuto="0" spid="163" grpId="3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xfrm>
            <a:off x="726578" y="787400"/>
            <a:ext cx="11551643" cy="137160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6800"/>
            </a:lvl1pPr>
          </a:lstStyle>
          <a:p>
            <a:pPr/>
            <a:r>
              <a:t>¿preguntas?</a:t>
            </a:r>
          </a:p>
        </p:txBody>
      </p:sp>
      <p:pic>
        <p:nvPicPr>
          <p:cNvPr id="17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3791" y="2273207"/>
            <a:ext cx="9257218" cy="5207186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sp>
        <p:nvSpPr>
          <p:cNvPr id="173" name="Shape 173"/>
          <p:cNvSpPr/>
          <p:nvPr/>
        </p:nvSpPr>
        <p:spPr>
          <a:xfrm>
            <a:off x="1739205" y="7800975"/>
            <a:ext cx="9526390" cy="52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3200"/>
            </a:lvl1pPr>
          </a:lstStyle>
          <a:p>
            <a:pPr/>
            <a:r>
              <a:t>En el W3C y en CSSTricks viene todo muy bien explicadito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60774" y="518127"/>
            <a:ext cx="8883252" cy="6697973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sp>
        <p:nvSpPr>
          <p:cNvPr id="176" name="Shape 176"/>
          <p:cNvSpPr/>
          <p:nvPr>
            <p:ph type="title" idx="4294967295"/>
          </p:nvPr>
        </p:nvSpPr>
        <p:spPr>
          <a:xfrm>
            <a:off x="3044824" y="7394859"/>
            <a:ext cx="6915152" cy="1099560"/>
          </a:xfrm>
          <a:prstGeom prst="rect">
            <a:avLst/>
          </a:prstGeom>
        </p:spPr>
        <p:txBody>
          <a:bodyPr lIns="28575" tIns="28575" rIns="28575" bIns="28575"/>
          <a:lstStyle>
            <a:lvl1pPr defTabSz="338835">
              <a:defRPr sz="3943"/>
            </a:lvl1pPr>
          </a:lstStyle>
          <a:p>
            <a:pPr/>
            <a:r>
              <a:t>¡Gracias por venir a  verme!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xfrm>
            <a:off x="726578" y="787400"/>
            <a:ext cx="11551643" cy="1371601"/>
          </a:xfrm>
          <a:prstGeom prst="rect">
            <a:avLst/>
          </a:prstGeom>
        </p:spPr>
        <p:txBody>
          <a:bodyPr lIns="28575" tIns="28575" rIns="28575" bIns="28575"/>
          <a:lstStyle>
            <a:lvl1pPr>
              <a:defRPr sz="6800"/>
            </a:lvl1pPr>
          </a:lstStyle>
          <a:p>
            <a:pPr/>
            <a:r>
              <a:t>¿Quién soy?</a:t>
            </a:r>
          </a:p>
        </p:txBody>
      </p:sp>
      <p:sp>
        <p:nvSpPr>
          <p:cNvPr id="97" name="Shape 97"/>
          <p:cNvSpPr/>
          <p:nvPr>
            <p:ph type="body" sz="half" idx="1"/>
          </p:nvPr>
        </p:nvSpPr>
        <p:spPr>
          <a:xfrm>
            <a:off x="813444" y="3212306"/>
            <a:ext cx="11377912" cy="3328988"/>
          </a:xfrm>
          <a:prstGeom prst="rect">
            <a:avLst/>
          </a:prstGeom>
        </p:spPr>
        <p:txBody>
          <a:bodyPr lIns="28575" tIns="28575" rIns="28575" bIns="28575"/>
          <a:lstStyle/>
          <a:p>
            <a:pPr marL="432633" indent="-432633" defTabSz="531622">
              <a:lnSpc>
                <a:spcPct val="150000"/>
              </a:lnSpc>
              <a:spcBef>
                <a:spcPts val="4100"/>
              </a:spcBef>
              <a:buChar char="-"/>
              <a:defRPr sz="3822"/>
            </a:pPr>
            <a:r>
              <a:t>Marcos de la Calle Samaniego</a:t>
            </a:r>
          </a:p>
          <a:p>
            <a:pPr marL="432633" indent="-432633" defTabSz="531622">
              <a:lnSpc>
                <a:spcPct val="150000"/>
              </a:lnSpc>
              <a:spcBef>
                <a:spcPts val="4100"/>
              </a:spcBef>
              <a:buChar char="-"/>
              <a:defRPr sz="3822"/>
            </a:pPr>
            <a:r>
              <a:t>Luce Innovative Technologies</a:t>
            </a:r>
          </a:p>
          <a:p>
            <a:pPr marL="432633" indent="-432633" defTabSz="531622">
              <a:lnSpc>
                <a:spcPct val="150000"/>
              </a:lnSpc>
              <a:spcBef>
                <a:spcPts val="4100"/>
              </a:spcBef>
              <a:buChar char="-"/>
              <a:defRPr sz="3822">
                <a:latin typeface="Gill Sans"/>
                <a:ea typeface="Gill Sans"/>
                <a:cs typeface="Gill Sans"/>
                <a:sym typeface="Gill Sans"/>
              </a:defRPr>
            </a:pPr>
            <a:r>
              <a:t>@marcosDLCS</a:t>
            </a:r>
          </a:p>
        </p:txBody>
      </p:sp>
      <p:pic>
        <p:nvPicPr>
          <p:cNvPr id="98" name="twitter_log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97816" y="5928749"/>
            <a:ext cx="693350" cy="564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github_logo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5769311" y="5928723"/>
            <a:ext cx="564081" cy="5640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luce_logo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986689" y="4328153"/>
            <a:ext cx="2074678" cy="9933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title"/>
          </p:nvPr>
        </p:nvSpPr>
        <p:spPr>
          <a:xfrm>
            <a:off x="850850" y="614373"/>
            <a:ext cx="11303101" cy="1717654"/>
          </a:xfrm>
          <a:prstGeom prst="rect">
            <a:avLst/>
          </a:prstGeom>
        </p:spPr>
        <p:txBody>
          <a:bodyPr lIns="28575" tIns="28575" rIns="28575" bIns="28575"/>
          <a:lstStyle/>
          <a:p>
            <a:pPr>
              <a:defRPr sz="6800"/>
            </a:pPr>
            <a:r>
              <a:t>Enlaces</a:t>
            </a:r>
          </a:p>
          <a:p>
            <a:pPr>
              <a:defRPr sz="3500"/>
            </a:pPr>
            <a:r>
              <a:t>(row-reverse)</a:t>
            </a:r>
          </a:p>
        </p:txBody>
      </p:sp>
      <p:sp>
        <p:nvSpPr>
          <p:cNvPr id="103" name="Shape 103"/>
          <p:cNvSpPr/>
          <p:nvPr/>
        </p:nvSpPr>
        <p:spPr>
          <a:xfrm>
            <a:off x="1439043" y="7426300"/>
            <a:ext cx="10126713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>
                <a:hlinkClick r:id="rId2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2" invalidUrl="" action="" tgtFrame="" tooltip="" history="1" highlightClick="0" endSnd="0"/>
              </a:rPr>
              <a:t>https://github.com/marcosDLCS/css-flexbox-grid-course</a:t>
            </a:r>
          </a:p>
        </p:txBody>
      </p:sp>
      <p:pic>
        <p:nvPicPr>
          <p:cNvPr id="104" name="9ff566bf61ab372eed7dc6f1d18ee8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4322" y="2638722"/>
            <a:ext cx="4476156" cy="44761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>
            <p:ph type="title"/>
          </p:nvPr>
        </p:nvSpPr>
        <p:spPr>
          <a:xfrm>
            <a:off x="850850" y="614373"/>
            <a:ext cx="11303101" cy="1717654"/>
          </a:xfrm>
          <a:prstGeom prst="rect">
            <a:avLst/>
          </a:prstGeom>
        </p:spPr>
        <p:txBody>
          <a:bodyPr lIns="28575" tIns="28575" rIns="28575" bIns="28575"/>
          <a:lstStyle/>
          <a:p>
            <a:pPr>
              <a:defRPr sz="6800"/>
            </a:pPr>
            <a:r>
              <a:t>Enlaces</a:t>
            </a:r>
          </a:p>
          <a:p>
            <a:pPr>
              <a:defRPr sz="3500"/>
            </a:pPr>
            <a:r>
              <a:t>(row-reverse)</a:t>
            </a:r>
          </a:p>
        </p:txBody>
      </p:sp>
      <p:sp>
        <p:nvSpPr>
          <p:cNvPr id="107" name="Shape 107"/>
          <p:cNvSpPr/>
          <p:nvPr>
            <p:ph type="body" sz="quarter" idx="4294967295"/>
          </p:nvPr>
        </p:nvSpPr>
        <p:spPr>
          <a:xfrm>
            <a:off x="725040" y="3368537"/>
            <a:ext cx="11554720" cy="1932907"/>
          </a:xfrm>
          <a:prstGeom prst="rect">
            <a:avLst/>
          </a:prstGeom>
        </p:spPr>
        <p:txBody>
          <a:bodyPr lIns="28575" tIns="28575" rIns="28575" bIns="28575"/>
          <a:lstStyle/>
          <a:p>
            <a:pPr marL="462844" indent="-462844">
              <a:lnSpc>
                <a:spcPct val="120000"/>
              </a:lnSpc>
              <a:spcBef>
                <a:spcPts val="4600"/>
              </a:spcBef>
              <a:buChar char="-"/>
              <a:defRPr sz="3200"/>
            </a:pPr>
            <a:r>
              <a:t>W3C CR: </a:t>
            </a:r>
            <a:r>
              <a:rPr u="sng">
                <a:hlinkClick r:id="rId2" invalidUrl="" action="" tgtFrame="" tooltip="" history="1" highlightClick="0" endSnd="0"/>
              </a:rPr>
              <a:t>https://www.w3.org/TR/css-flexbox-1/</a:t>
            </a:r>
          </a:p>
          <a:p>
            <a:pPr marL="462844" indent="-462844">
              <a:lnSpc>
                <a:spcPct val="120000"/>
              </a:lnSpc>
              <a:spcBef>
                <a:spcPts val="4600"/>
              </a:spcBef>
              <a:buChar char="-"/>
              <a:defRPr sz="3200"/>
            </a:pPr>
            <a:r>
              <a:t>CSS Tricks: </a:t>
            </a:r>
            <a:r>
              <a:rPr u="sng">
                <a:hlinkClick r:id="rId3" invalidUrl="" action="" tgtFrame="" tooltip="" history="1" highlightClick="0" endSnd="0"/>
              </a:rPr>
              <a:t>https://css-tricks.com/snippets/css/a-guide-to-flexbox/</a:t>
            </a:r>
          </a:p>
        </p:txBody>
      </p:sp>
      <p:sp>
        <p:nvSpPr>
          <p:cNvPr id="108" name="Shape 108"/>
          <p:cNvSpPr/>
          <p:nvPr/>
        </p:nvSpPr>
        <p:spPr>
          <a:xfrm>
            <a:off x="725040" y="6376054"/>
            <a:ext cx="11956722" cy="17656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normAutofit fontScale="100000" lnSpcReduction="0"/>
          </a:bodyPr>
          <a:lstStyle/>
          <a:p>
            <a:pPr marL="374903" indent="-374903" algn="l" defTabSz="473201">
              <a:lnSpc>
                <a:spcPct val="120000"/>
              </a:lnSpc>
              <a:spcBef>
                <a:spcPts val="3700"/>
              </a:spcBef>
              <a:buSzPct val="82000"/>
              <a:buChar char="-"/>
              <a:defRPr sz="2592"/>
            </a:pPr>
            <a:r>
              <a:t>Egghead: </a:t>
            </a:r>
            <a:r>
              <a:rPr u="sng">
                <a:hlinkClick r:id="rId4" invalidUrl="" action="" tgtFrame="" tooltip="" history="1" highlightClick="0" endSnd="0"/>
              </a:rPr>
              <a:t>https://egghead.io/courses/flexbox-fundamentals</a:t>
            </a:r>
          </a:p>
          <a:p>
            <a:pPr marL="374903" indent="-374903" algn="l" defTabSz="473201">
              <a:lnSpc>
                <a:spcPct val="120000"/>
              </a:lnSpc>
              <a:spcBef>
                <a:spcPts val="3700"/>
              </a:spcBef>
              <a:buSzPct val="82000"/>
              <a:buChar char="-"/>
              <a:defRPr sz="2592"/>
            </a:pPr>
            <a:r>
              <a:t>Taller de flexbox: </a:t>
            </a:r>
            <a:r>
              <a:rPr u="sng">
                <a:hlinkClick r:id="rId5" invalidUrl="" action="" tgtFrame="" tooltip="" history="1" highlightClick="0" endSnd="0"/>
              </a:rPr>
              <a:t>https://www.youtube.com/watch?v=job5SOuS7Ko</a:t>
            </a:r>
            <a:r>
              <a:t> (</a:t>
            </a:r>
            <a:r>
              <a:rPr>
                <a:latin typeface="Gill Sans SemiBold"/>
                <a:ea typeface="Gill Sans SemiBold"/>
                <a:cs typeface="Gill Sans SemiBold"/>
                <a:sym typeface="Gill Sans SemiBold"/>
              </a:rPr>
              <a:t>@diana_aceves_</a:t>
            </a:r>
            <a:r>
              <a:t>)</a:t>
            </a:r>
          </a:p>
        </p:txBody>
      </p:sp>
      <p:sp>
        <p:nvSpPr>
          <p:cNvPr id="109" name="Shape 109"/>
          <p:cNvSpPr/>
          <p:nvPr/>
        </p:nvSpPr>
        <p:spPr>
          <a:xfrm>
            <a:off x="685733" y="2654630"/>
            <a:ext cx="4573006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Documentación y guías</a:t>
            </a:r>
          </a:p>
        </p:txBody>
      </p:sp>
      <p:sp>
        <p:nvSpPr>
          <p:cNvPr id="110" name="Shape 110"/>
          <p:cNvSpPr/>
          <p:nvPr/>
        </p:nvSpPr>
        <p:spPr>
          <a:xfrm>
            <a:off x="643995" y="5634350"/>
            <a:ext cx="331745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Cursos y talleres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/>
          </p:nvPr>
        </p:nvSpPr>
        <p:spPr>
          <a:xfrm>
            <a:off x="850850" y="614373"/>
            <a:ext cx="11303101" cy="1717654"/>
          </a:xfrm>
          <a:prstGeom prst="rect">
            <a:avLst/>
          </a:prstGeom>
        </p:spPr>
        <p:txBody>
          <a:bodyPr lIns="28575" tIns="28575" rIns="28575" bIns="28575"/>
          <a:lstStyle/>
          <a:p>
            <a:pPr>
              <a:defRPr sz="6800"/>
            </a:pPr>
            <a:r>
              <a:t>Enlaces</a:t>
            </a:r>
          </a:p>
          <a:p>
            <a:pPr>
              <a:defRPr sz="3500"/>
            </a:pPr>
            <a:r>
              <a:t>(row-reverse)</a:t>
            </a:r>
          </a:p>
        </p:txBody>
      </p:sp>
      <p:sp>
        <p:nvSpPr>
          <p:cNvPr id="113" name="Shape 113"/>
          <p:cNvSpPr/>
          <p:nvPr>
            <p:ph type="body" sz="quarter" idx="4294967295"/>
          </p:nvPr>
        </p:nvSpPr>
        <p:spPr>
          <a:xfrm>
            <a:off x="725040" y="3368537"/>
            <a:ext cx="11554720" cy="1932907"/>
          </a:xfrm>
          <a:prstGeom prst="rect">
            <a:avLst/>
          </a:prstGeom>
        </p:spPr>
        <p:txBody>
          <a:bodyPr lIns="28575" tIns="28575" rIns="28575" bIns="28575"/>
          <a:lstStyle/>
          <a:p>
            <a:pPr marL="462844" indent="-462844">
              <a:lnSpc>
                <a:spcPct val="120000"/>
              </a:lnSpc>
              <a:spcBef>
                <a:spcPts val="4600"/>
              </a:spcBef>
              <a:buChar char="-"/>
              <a:defRPr sz="3200"/>
            </a:pPr>
            <a:r>
              <a:t>Flexbox Froggy: </a:t>
            </a:r>
            <a:r>
              <a:rPr u="sng">
                <a:hlinkClick r:id="rId2" invalidUrl="" action="" tgtFrame="" tooltip="" history="1" highlightClick="0" endSnd="0"/>
              </a:rPr>
              <a:t>http://flexboxfroggy.com/</a:t>
            </a:r>
          </a:p>
          <a:p>
            <a:pPr marL="462844" indent="-462844">
              <a:lnSpc>
                <a:spcPct val="120000"/>
              </a:lnSpc>
              <a:spcBef>
                <a:spcPts val="4600"/>
              </a:spcBef>
              <a:buChar char="-"/>
              <a:defRPr sz="3200"/>
            </a:pPr>
            <a:r>
              <a:t>Flexbox Defense: </a:t>
            </a:r>
            <a:r>
              <a:rPr u="sng">
                <a:hlinkClick r:id="rId3" invalidUrl="" action="" tgtFrame="" tooltip="" history="1" highlightClick="0" endSnd="0"/>
              </a:rPr>
              <a:t>http://www.flexboxdefense.com/</a:t>
            </a:r>
          </a:p>
        </p:txBody>
      </p:sp>
      <p:sp>
        <p:nvSpPr>
          <p:cNvPr id="114" name="Shape 114"/>
          <p:cNvSpPr/>
          <p:nvPr/>
        </p:nvSpPr>
        <p:spPr>
          <a:xfrm>
            <a:off x="725040" y="6630054"/>
            <a:ext cx="11554720" cy="1765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normAutofit fontScale="100000" lnSpcReduction="0"/>
          </a:bodyPr>
          <a:lstStyle/>
          <a:p>
            <a:pPr marL="462844" indent="-462844" algn="l">
              <a:lnSpc>
                <a:spcPct val="120000"/>
              </a:lnSpc>
              <a:spcBef>
                <a:spcPts val="4600"/>
              </a:spcBef>
              <a:buSzPct val="82000"/>
              <a:buChar char="-"/>
              <a:defRPr sz="3200"/>
            </a:pPr>
            <a:r>
              <a:t>Flexbox Workshop 1: </a:t>
            </a:r>
            <a:r>
              <a:rPr u="sng">
                <a:hlinkClick r:id="rId4" invalidUrl="" action="" tgtFrame="" tooltip="" history="1" highlightClick="0" endSnd="0"/>
              </a:rPr>
              <a:t>https://codepen.io/marcosDLCS/pen/peWeJz</a:t>
            </a:r>
          </a:p>
          <a:p>
            <a:pPr marL="462844" indent="-462844" algn="l">
              <a:lnSpc>
                <a:spcPct val="120000"/>
              </a:lnSpc>
              <a:spcBef>
                <a:spcPts val="4600"/>
              </a:spcBef>
              <a:buSzPct val="82000"/>
              <a:buChar char="-"/>
              <a:defRPr sz="3200"/>
            </a:pPr>
            <a:r>
              <a:t>Flexbox Workshop 2: </a:t>
            </a:r>
            <a:r>
              <a:rPr u="sng">
                <a:hlinkClick r:id="rId5" invalidUrl="" action="" tgtFrame="" tooltip="" history="1" highlightClick="0" endSnd="0"/>
              </a:rPr>
              <a:t>https://codepen.io/marcosDLCS/pen/wJrJaR</a:t>
            </a:r>
          </a:p>
        </p:txBody>
      </p:sp>
      <p:sp>
        <p:nvSpPr>
          <p:cNvPr id="115" name="Shape 115"/>
          <p:cNvSpPr/>
          <p:nvPr/>
        </p:nvSpPr>
        <p:spPr>
          <a:xfrm>
            <a:off x="638099" y="2715250"/>
            <a:ext cx="355241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Juegos (sí, juegos)</a:t>
            </a:r>
          </a:p>
        </p:txBody>
      </p:sp>
      <p:sp>
        <p:nvSpPr>
          <p:cNvPr id="116" name="Shape 116"/>
          <p:cNvSpPr/>
          <p:nvPr/>
        </p:nvSpPr>
        <p:spPr>
          <a:xfrm>
            <a:off x="603501" y="5862950"/>
            <a:ext cx="1836243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CodePen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xfrm>
            <a:off x="850850" y="614373"/>
            <a:ext cx="11303101" cy="1717654"/>
          </a:xfrm>
          <a:prstGeom prst="rect">
            <a:avLst/>
          </a:prstGeom>
        </p:spPr>
        <p:txBody>
          <a:bodyPr lIns="28575" tIns="28575" rIns="28575" bIns="28575"/>
          <a:lstStyle/>
          <a:p>
            <a:pPr>
              <a:defRPr sz="6800"/>
            </a:pPr>
            <a:r>
              <a:t>Enlaces</a:t>
            </a:r>
          </a:p>
          <a:p>
            <a:pPr>
              <a:defRPr sz="3500"/>
            </a:pPr>
            <a:r>
              <a:t>(row-reverse)</a:t>
            </a:r>
          </a:p>
        </p:txBody>
      </p:sp>
      <p:sp>
        <p:nvSpPr>
          <p:cNvPr id="119" name="Shape 119"/>
          <p:cNvSpPr/>
          <p:nvPr/>
        </p:nvSpPr>
        <p:spPr>
          <a:xfrm>
            <a:off x="725040" y="3147183"/>
            <a:ext cx="11554720" cy="1765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normAutofit fontScale="100000" lnSpcReduction="0"/>
          </a:bodyPr>
          <a:lstStyle/>
          <a:p>
            <a:pPr marL="458215" indent="-458215" algn="l" defTabSz="578358">
              <a:lnSpc>
                <a:spcPct val="120000"/>
              </a:lnSpc>
              <a:spcBef>
                <a:spcPts val="4500"/>
              </a:spcBef>
              <a:buSzPct val="82000"/>
              <a:buChar char="-"/>
              <a:defRPr sz="3168"/>
            </a:pPr>
            <a:r>
              <a:t>Flexbox Workshop 3: </a:t>
            </a:r>
            <a:r>
              <a:rPr u="sng">
                <a:hlinkClick r:id="rId2" invalidUrl="" action="" tgtFrame="" tooltip="" history="1" highlightClick="0" endSnd="0"/>
              </a:rPr>
              <a:t>https://codepen.io/marcosDLCS/pen/WpZpvW</a:t>
            </a:r>
            <a:r>
              <a:t> </a:t>
            </a:r>
          </a:p>
          <a:p>
            <a:pPr marL="458215" indent="-458215" algn="l" defTabSz="578358">
              <a:lnSpc>
                <a:spcPct val="120000"/>
              </a:lnSpc>
              <a:spcBef>
                <a:spcPts val="4500"/>
              </a:spcBef>
              <a:buSzPct val="82000"/>
              <a:buChar char="-"/>
              <a:defRPr sz="3168"/>
            </a:pPr>
            <a:r>
              <a:t>Flexbox Workshop 4: </a:t>
            </a:r>
            <a:r>
              <a:rPr u="sng">
                <a:hlinkClick r:id="rId3" invalidUrl="" action="" tgtFrame="" tooltip="" history="1" highlightClick="0" endSnd="0"/>
              </a:rPr>
              <a:t>https://codepen.io/marcosDLCS/pen/WpZpPQ</a:t>
            </a:r>
          </a:p>
        </p:txBody>
      </p:sp>
      <p:sp>
        <p:nvSpPr>
          <p:cNvPr id="120" name="Shape 120"/>
          <p:cNvSpPr/>
          <p:nvPr/>
        </p:nvSpPr>
        <p:spPr>
          <a:xfrm>
            <a:off x="649348" y="2502461"/>
            <a:ext cx="1836242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CodePen</a:t>
            </a:r>
          </a:p>
        </p:txBody>
      </p:sp>
      <p:sp>
        <p:nvSpPr>
          <p:cNvPr id="121" name="Shape 121"/>
          <p:cNvSpPr/>
          <p:nvPr/>
        </p:nvSpPr>
        <p:spPr>
          <a:xfrm>
            <a:off x="684464" y="5975320"/>
            <a:ext cx="11554719" cy="2525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normAutofit fontScale="100000" lnSpcReduction="0"/>
          </a:bodyPr>
          <a:lstStyle/>
          <a:p>
            <a:pPr marL="370275" indent="-370275" algn="l" defTabSz="467359">
              <a:lnSpc>
                <a:spcPct val="120000"/>
              </a:lnSpc>
              <a:spcBef>
                <a:spcPts val="3600"/>
              </a:spcBef>
              <a:buSzPct val="82000"/>
              <a:buChar char="-"/>
              <a:defRPr sz="2560"/>
            </a:pPr>
            <a:r>
              <a:t>Visual Guide: </a:t>
            </a:r>
            <a:r>
              <a:rPr u="sng">
                <a:hlinkClick r:id="rId4" invalidUrl="" action="" tgtFrame="" tooltip="" history="1" highlightClick="0" endSnd="0"/>
              </a:rPr>
              <a:t>https://scotch.io/tutorials/a-visual-guide-to-css3-flexbox-properties</a:t>
            </a:r>
            <a:r>
              <a:t> </a:t>
            </a:r>
          </a:p>
          <a:p>
            <a:pPr marL="370275" indent="-370275" algn="l" defTabSz="467359">
              <a:lnSpc>
                <a:spcPct val="120000"/>
              </a:lnSpc>
              <a:spcBef>
                <a:spcPts val="3600"/>
              </a:spcBef>
              <a:buSzPct val="82000"/>
              <a:buChar char="-"/>
              <a:defRPr sz="2560"/>
            </a:pPr>
            <a:r>
              <a:t>Flexbox Grid Responsive: </a:t>
            </a:r>
            <a:r>
              <a:rPr u="sng">
                <a:hlinkClick r:id="rId5" invalidUrl="" action="" tgtFrame="" tooltip="" history="1" highlightClick="0" endSnd="0"/>
              </a:rPr>
              <a:t>https://scotch.io/tutorials/making-our-flexbox-grid-responsive</a:t>
            </a:r>
          </a:p>
          <a:p>
            <a:pPr marL="370275" indent="-370275" algn="l" defTabSz="467359">
              <a:lnSpc>
                <a:spcPct val="120000"/>
              </a:lnSpc>
              <a:spcBef>
                <a:spcPts val="3600"/>
              </a:spcBef>
              <a:buSzPct val="82000"/>
              <a:buChar char="-"/>
              <a:defRPr sz="2560"/>
            </a:pPr>
            <a:r>
              <a:t>Responsive menú: </a:t>
            </a:r>
            <a:r>
              <a:rPr u="sng">
                <a:hlinkClick r:id="rId6" invalidUrl="" action="" tgtFrame="" tooltip="" history="1" highlightClick="0" endSnd="0"/>
              </a:rPr>
              <a:t>https://codepen.io/SoyEva/pen/qrmpmL</a:t>
            </a:r>
          </a:p>
        </p:txBody>
      </p:sp>
      <p:sp>
        <p:nvSpPr>
          <p:cNvPr id="122" name="Shape 122"/>
          <p:cNvSpPr/>
          <p:nvPr/>
        </p:nvSpPr>
        <p:spPr>
          <a:xfrm>
            <a:off x="547865" y="5400955"/>
            <a:ext cx="2404207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0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Más enlaces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xfrm>
            <a:off x="3044824" y="787400"/>
            <a:ext cx="6915152" cy="1371601"/>
          </a:xfrm>
          <a:prstGeom prst="rect">
            <a:avLst/>
          </a:prstGeom>
        </p:spPr>
        <p:txBody>
          <a:bodyPr lIns="28575" tIns="28575" rIns="28575" bIns="28575"/>
          <a:lstStyle>
            <a:lvl1pPr defTabSz="566674">
              <a:defRPr sz="6596"/>
            </a:lvl1pPr>
          </a:lstStyle>
          <a:p>
            <a:pPr/>
            <a:r>
              <a:t>¿Qué es flexbox?</a:t>
            </a:r>
          </a:p>
        </p:txBody>
      </p:sp>
      <p:pic>
        <p:nvPicPr>
          <p:cNvPr id="125" name="Captura de pantalla 2017-03-15 a las 19.26.0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2697" y="2165284"/>
            <a:ext cx="11219406" cy="6650679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pic>
        <p:nvPicPr>
          <p:cNvPr id="12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931400" y="787400"/>
            <a:ext cx="1959429" cy="1371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02752" y="4398967"/>
            <a:ext cx="7498094" cy="41989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6" grpId="1"/>
      <p:bldP build="whole" bldLvl="1" animBg="1" rev="0" advAuto="0" spid="127" grpId="2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xfrm>
            <a:off x="3044824" y="787400"/>
            <a:ext cx="6915152" cy="1371601"/>
          </a:xfrm>
          <a:prstGeom prst="rect">
            <a:avLst/>
          </a:prstGeom>
        </p:spPr>
        <p:txBody>
          <a:bodyPr lIns="28575" tIns="28575" rIns="28575" bIns="28575"/>
          <a:lstStyle>
            <a:lvl1pPr defTabSz="566674">
              <a:defRPr sz="6596"/>
            </a:lvl1pPr>
          </a:lstStyle>
          <a:p>
            <a:pPr/>
            <a:r>
              <a:t>¿Qué es flexbox?</a:t>
            </a:r>
          </a:p>
        </p:txBody>
      </p:sp>
      <p:sp>
        <p:nvSpPr>
          <p:cNvPr id="130" name="Shape 130"/>
          <p:cNvSpPr/>
          <p:nvPr/>
        </p:nvSpPr>
        <p:spPr>
          <a:xfrm>
            <a:off x="679374" y="2917825"/>
            <a:ext cx="11646053" cy="5264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28575" tIns="28575" rIns="28575" bIns="28575" anchor="ctr">
            <a:spAutoFit/>
          </a:bodyPr>
          <a:lstStyle/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</a:pPr>
            <a:r>
              <a:t>‘Nuevo’ módulo de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layout</a:t>
            </a:r>
            <a:r>
              <a:t> para nuestras páginas web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</a:pPr>
            <a:r>
              <a:t>Ofrece la posibilidad al contenedor de alterar el orden de sus elementos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</a:pPr>
            <a:r>
              <a:t>Permite gestionar el espacio libre y cómo los elementos lo ocupan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</a:pPr>
            <a:r>
              <a:t>Es agnóstico a la dirección</a:t>
            </a:r>
          </a:p>
          <a:p>
            <a:pPr marL="362226" indent="-362226" algn="l">
              <a:lnSpc>
                <a:spcPct val="150000"/>
              </a:lnSpc>
              <a:buClr>
                <a:srgbClr val="535353"/>
              </a:buClr>
              <a:buSzPct val="82000"/>
              <a:buChar char="-"/>
            </a:pPr>
            <a:r>
              <a:t>Uno de los mejores amigos de los diseños </a:t>
            </a:r>
            <a:r>
              <a:rPr i="1">
                <a:latin typeface="Gill Sans"/>
                <a:ea typeface="Gill Sans"/>
                <a:cs typeface="Gill Sans"/>
                <a:sym typeface="Gill Sans"/>
              </a:rPr>
              <a:t>responsive</a:t>
            </a:r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30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xfrm>
            <a:off x="850850" y="614373"/>
            <a:ext cx="11303101" cy="1717654"/>
          </a:xfrm>
          <a:prstGeom prst="rect">
            <a:avLst/>
          </a:prstGeom>
        </p:spPr>
        <p:txBody>
          <a:bodyPr lIns="28575" tIns="28575" rIns="28575" bIns="28575"/>
          <a:lstStyle>
            <a:lvl1pPr defTabSz="537463">
              <a:defRPr sz="6256"/>
            </a:lvl1pPr>
          </a:lstStyle>
          <a:p>
            <a:pPr/>
            <a:r>
              <a:t>pero…¿es realmente nuevo?</a:t>
            </a:r>
          </a:p>
        </p:txBody>
      </p:sp>
      <p:sp>
        <p:nvSpPr>
          <p:cNvPr id="133" name="Shape 133"/>
          <p:cNvSpPr/>
          <p:nvPr>
            <p:ph type="body" sz="half" idx="4294967295"/>
          </p:nvPr>
        </p:nvSpPr>
        <p:spPr>
          <a:xfrm>
            <a:off x="961826" y="2509043"/>
            <a:ext cx="11297693" cy="2497117"/>
          </a:xfrm>
          <a:prstGeom prst="rect">
            <a:avLst/>
          </a:prstGeom>
        </p:spPr>
        <p:txBody>
          <a:bodyPr lIns="28575" tIns="28575" rIns="28575" bIns="28575"/>
          <a:lstStyle/>
          <a:p>
            <a:pPr marL="475421" indent="-475421">
              <a:spcBef>
                <a:spcPts val="4600"/>
              </a:spcBef>
              <a:buChar char="-"/>
              <a:defRPr sz="3900"/>
            </a:pPr>
            <a:r>
              <a:t>NO</a:t>
            </a:r>
          </a:p>
          <a:p>
            <a:pPr marL="475421" indent="-475421">
              <a:spcBef>
                <a:spcPts val="4600"/>
              </a:spcBef>
              <a:buChar char="-"/>
              <a:defRPr sz="3900"/>
            </a:pPr>
            <a:r>
              <a:t>La especificación ha ido evolucionando (mucho) con el paso de los años</a:t>
            </a:r>
          </a:p>
        </p:txBody>
      </p:sp>
      <p:pic>
        <p:nvPicPr>
          <p:cNvPr id="134" name="Captura de pantalla 2017-02-20 a las 19.01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17424" y="5449335"/>
            <a:ext cx="5371394" cy="3118140"/>
          </a:xfrm>
          <a:prstGeom prst="rect">
            <a:avLst/>
          </a:prstGeom>
          <a:ln w="25400">
            <a:miter lim="400000"/>
          </a:ln>
          <a:effectLst>
            <a:outerShdw sx="100000" sy="100000" kx="0" ky="0" algn="b" rotWithShape="0" blurRad="127000" dist="76200" dir="5520000">
              <a:srgbClr val="000000">
                <a:alpha val="60000"/>
              </a:srgbClr>
            </a:outerShdw>
          </a:effectLst>
        </p:spPr>
      </p:pic>
      <p:sp>
        <p:nvSpPr>
          <p:cNvPr id="135" name="Shape 135"/>
          <p:cNvSpPr/>
          <p:nvPr/>
        </p:nvSpPr>
        <p:spPr>
          <a:xfrm>
            <a:off x="8801893" y="5449335"/>
            <a:ext cx="882651" cy="527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sz="3200"/>
            </a:lvl1pPr>
          </a:lstStyle>
          <a:p>
            <a:pPr/>
            <a:r>
              <a:t>2016</a:t>
            </a:r>
          </a:p>
        </p:txBody>
      </p:sp>
      <p:sp>
        <p:nvSpPr>
          <p:cNvPr id="136" name="Shape 136"/>
          <p:cNvSpPr/>
          <p:nvPr/>
        </p:nvSpPr>
        <p:spPr>
          <a:xfrm>
            <a:off x="8480028" y="8130117"/>
            <a:ext cx="1526382" cy="5397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8575" tIns="28575" rIns="28575" bIns="28575" anchor="ctr">
            <a:spAutoFit/>
          </a:bodyPr>
          <a:lstStyle>
            <a:lvl1pPr>
              <a:defRPr b="1" sz="3200"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¡¡2009!!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4" grpId="2"/>
      <p:bldP build="whole" bldLvl="1" animBg="1" rev="0" advAuto="0" spid="136" grpId="4"/>
      <p:bldP build="p" bldLvl="5" animBg="1" rev="0" advAuto="0" spid="133" grpId="1"/>
      <p:bldP build="whole" bldLvl="1" animBg="1" rev="0" advAuto="0" spid="135" grpId="3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535353"/>
      </a:dk1>
      <a:lt1>
        <a:srgbClr val="340053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Showroom">
      <a:majorFont>
        <a:latin typeface="Gill Sans Light"/>
        <a:ea typeface="Gill Sans Light"/>
        <a:cs typeface="Gill Sans Light"/>
      </a:majorFont>
      <a:minorFont>
        <a:latin typeface="Gill Sans Light"/>
        <a:ea typeface="Gill Sans Light"/>
        <a:cs typeface="Gill Sans Light"/>
      </a:minorFont>
    </a:fontScheme>
    <a:fmtScheme name="Showroom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808785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5A5F5E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535353"/>
            </a:solidFill>
            <a:effectLst/>
            <a:uFillTx/>
            <a:latin typeface="+mn-lt"/>
            <a:ea typeface="+mn-ea"/>
            <a:cs typeface="+mn-cs"/>
            <a:sym typeface="Gill Sans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